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40" r:id="rId3"/>
    <p:sldId id="318" r:id="rId4"/>
    <p:sldId id="319" r:id="rId5"/>
    <p:sldId id="320" r:id="rId6"/>
    <p:sldId id="323" r:id="rId7"/>
    <p:sldId id="341" r:id="rId8"/>
    <p:sldId id="342" r:id="rId9"/>
    <p:sldId id="344" r:id="rId10"/>
    <p:sldId id="343" r:id="rId11"/>
    <p:sldId id="30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BEF98A-E336-495D-86E7-6AD0BB3197E6}" type="datetimeFigureOut">
              <a:rPr lang="ru-RU" smtClean="0"/>
              <a:pPr/>
              <a:t>12.11.2018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D8363-8E91-4226-B89E-AB070884D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28802"/>
            <a:ext cx="7772400" cy="207170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Контрольно-оценочная деятельность учителя и ученика в условиях реализации ФГОС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4929198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Е.П.Лебедева, доцент кафедры НОО </a:t>
            </a:r>
            <a:r>
              <a:rPr lang="ru-RU" sz="2800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КРИПКиПРО</a:t>
            </a:r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к.п.н</a:t>
            </a:r>
            <a:r>
              <a:rPr lang="ru-RU" sz="2800" i="1" dirty="0" smtClean="0"/>
              <a:t>.</a:t>
            </a:r>
            <a:endParaRPr lang="ru-RU" sz="2800" i="1" dirty="0"/>
          </a:p>
        </p:txBody>
      </p:sp>
      <p:pic>
        <p:nvPicPr>
          <p:cNvPr id="11266" name="Picture 2" descr="https://im1-tub-ru.yandex.net/i?id=0afeeab03f8f91ddf0a3673889c5a2b3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429132"/>
            <a:ext cx="1643074" cy="18573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Легитимность предлагаемых решений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неперсонифицированность</a:t>
            </a:r>
            <a:r>
              <a:rPr lang="ru-RU" dirty="0" smtClean="0"/>
              <a:t> проверки личностных результатов;</a:t>
            </a:r>
          </a:p>
          <a:p>
            <a:r>
              <a:rPr lang="ru-RU" dirty="0" smtClean="0"/>
              <a:t>описание процедуры оценивания личностных результатов и их анализа</a:t>
            </a:r>
            <a:endParaRPr lang="ru-RU" dirty="0"/>
          </a:p>
        </p:txBody>
      </p:sp>
      <p:pic>
        <p:nvPicPr>
          <p:cNvPr id="2052" name="Picture 4" descr="https://im1-tub-ru.yandex.net/i?id=225999fbefb32105e5874c02167d24fb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4286256"/>
            <a:ext cx="2786082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Благодарю за внимание!!!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Пусть наша работа будет радостной и продуктивной!!!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 descr="победители олимпиады по литературе классы школа санкт петербург петербург - Школьный информационный порта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071810"/>
            <a:ext cx="4786346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современного образования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РАЗВИТИЕ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b="1" dirty="0" smtClean="0">
                <a:latin typeface="Calibri" pitchFamily="34" charset="0"/>
                <a:cs typeface="Calibri" pitchFamily="34" charset="0"/>
              </a:rPr>
              <a:t>ЛИЧНОСТИ, </a:t>
            </a:r>
          </a:p>
          <a:p>
            <a:pPr marL="0" indent="0" algn="ctr">
              <a:buNone/>
            </a:pPr>
            <a:r>
              <a:rPr lang="ru-RU" b="1" dirty="0" smtClean="0">
                <a:latin typeface="Calibri" pitchFamily="34" charset="0"/>
                <a:cs typeface="Calibri" pitchFamily="34" charset="0"/>
              </a:rPr>
              <a:t>ИНТЕГРИРОВАННОЙ В МИРОВУЮ И НАЦИОНАЛЬНУЮ КУЛЬТУРУ,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ОБЛАДАЮЩЕЙ КЛЮЧЕВЫМИ КОМПЕТЕНТНОСТЯМИ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, </a:t>
            </a:r>
          </a:p>
          <a:p>
            <a:pPr marL="0" indent="0" algn="ctr">
              <a:buNone/>
            </a:pPr>
            <a:r>
              <a:rPr lang="ru-RU" b="1" dirty="0" smtClean="0">
                <a:latin typeface="Calibri" pitchFamily="34" charset="0"/>
                <a:cs typeface="Calibri" pitchFamily="34" charset="0"/>
              </a:rPr>
              <a:t>СПОСОБНОЙ К ОТВЕТСТВЕННОМУ ПОВЕДЕНИЮ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b="1" dirty="0" smtClean="0">
                <a:latin typeface="Calibri" pitchFamily="34" charset="0"/>
                <a:cs typeface="Calibri" pitchFamily="34" charset="0"/>
              </a:rPr>
              <a:t>И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САМОРЕАЛИЗАЦИИ</a:t>
            </a:r>
          </a:p>
          <a:p>
            <a:endParaRPr lang="ru-RU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трелка вниз 14"/>
          <p:cNvSpPr/>
          <p:nvPr/>
        </p:nvSpPr>
        <p:spPr>
          <a:xfrm>
            <a:off x="7500958" y="4286256"/>
            <a:ext cx="484632" cy="1071570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4429124" y="4286256"/>
            <a:ext cx="484632" cy="1071570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1285852" y="4286256"/>
            <a:ext cx="484632" cy="1071570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Планируемые результаты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214422"/>
            <a:ext cx="8229600" cy="5526095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 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В условиях реализации требований ФГОС: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034" y="3786190"/>
            <a:ext cx="2214578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Предметные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86116" y="3786190"/>
            <a:ext cx="2714644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Метапредметные 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572264" y="3786190"/>
            <a:ext cx="2071702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Личностные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5357826"/>
            <a:ext cx="8215370" cy="13573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обосновании предлагаемой модели: </a:t>
            </a:r>
            <a:r>
              <a:rPr lang="ru-RU" sz="26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 понятий; </a:t>
            </a:r>
            <a:r>
              <a:rPr lang="ru-RU" sz="2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наличие связей между ними; </a:t>
            </a:r>
            <a:r>
              <a:rPr lang="ru-RU" sz="2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научная корректность представленных материалов</a:t>
            </a:r>
            <a:endParaRPr lang="ru-RU" sz="2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Двойная стрелка влево/вправо 7"/>
          <p:cNvSpPr/>
          <p:nvPr/>
        </p:nvSpPr>
        <p:spPr>
          <a:xfrm>
            <a:off x="2714612" y="3929066"/>
            <a:ext cx="571504" cy="484632"/>
          </a:xfrm>
          <a:prstGeom prst="left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6000760" y="3929066"/>
            <a:ext cx="571504" cy="484632"/>
          </a:xfrm>
          <a:prstGeom prst="left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 flipV="1">
            <a:off x="1928794" y="1811645"/>
            <a:ext cx="5214974" cy="4571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  <p:bldP spid="1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715436" cy="9906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Отличительные особенности предметных результатов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600200"/>
            <a:ext cx="8572560" cy="490063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Ценность предметных результатов состоит в способности обучающихся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использовать знания </a:t>
            </a:r>
            <a:r>
              <a:rPr lang="ru-RU" dirty="0" smtClean="0"/>
              <a:t>для решения учебно-познавательных и учебно-практических задач;</a:t>
            </a:r>
          </a:p>
          <a:p>
            <a:r>
              <a:rPr lang="ru-RU" dirty="0" smtClean="0"/>
              <a:t>объектом оценки являются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действия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smtClean="0"/>
              <a:t>выполняемые обучающимися с предметным содержанием;</a:t>
            </a:r>
          </a:p>
          <a:p>
            <a:r>
              <a:rPr lang="ru-RU" dirty="0" smtClean="0"/>
              <a:t>необходимость учета принципов технологии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уровневой дифференциации </a:t>
            </a:r>
            <a:r>
              <a:rPr lang="ru-RU" dirty="0" smtClean="0"/>
              <a:t>в процессе формирования и развития предметных результатов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142852"/>
            <a:ext cx="81534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Показатели реализации технологии уровневой дифференциации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500174"/>
            <a:ext cx="8715436" cy="5214974"/>
          </a:xfrm>
        </p:spPr>
        <p:txBody>
          <a:bodyPr>
            <a:normAutofit fontScale="92500"/>
          </a:bodyPr>
          <a:lstStyle/>
          <a:p>
            <a:pPr marL="514350" indent="-514350">
              <a:buClr>
                <a:srgbClr val="0070C0"/>
              </a:buClr>
              <a:buFont typeface="+mj-lt"/>
              <a:buAutoNum type="arabicParenR"/>
            </a:pPr>
            <a:r>
              <a:rPr lang="ru-RU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система требований к планируемым результатам открыта для всех участников ВОП;</a:t>
            </a:r>
          </a:p>
          <a:p>
            <a:pPr marL="514350" indent="-514350">
              <a:buClr>
                <a:srgbClr val="0070C0"/>
              </a:buClr>
              <a:buFont typeface="+mj-lt"/>
              <a:buAutoNum type="arabicParenR"/>
            </a:pPr>
            <a:r>
              <a:rPr lang="ru-RU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обозначены «ножницы» между базовым и повышенными уровнями;</a:t>
            </a:r>
          </a:p>
          <a:p>
            <a:pPr marL="514350" indent="-514350">
              <a:buClr>
                <a:srgbClr val="0070C0"/>
              </a:buClr>
              <a:buFont typeface="+mj-lt"/>
              <a:buAutoNum type="arabicParenR"/>
            </a:pPr>
            <a:r>
              <a:rPr lang="ru-RU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соблюдается принцип добровольности в освоении повышенных уровней; </a:t>
            </a:r>
          </a:p>
          <a:p>
            <a:pPr marL="514350" indent="-514350">
              <a:buClr>
                <a:srgbClr val="0070C0"/>
              </a:buClr>
              <a:buFont typeface="+mj-lt"/>
              <a:buAutoNum type="arabicParenR"/>
            </a:pPr>
            <a:r>
              <a:rPr lang="ru-RU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предметные умения оцениваются более одного раза с выставлением дифференцированной (не средней!) отметки</a:t>
            </a:r>
            <a:endParaRPr lang="ru-RU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715436" cy="9906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Отличительные особенности предметных результатов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600200"/>
            <a:ext cx="8572560" cy="52578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Ценность предметных результатов состоит в способности обучающихся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использовать знания </a:t>
            </a:r>
            <a:r>
              <a:rPr lang="ru-RU" dirty="0" smtClean="0"/>
              <a:t>для решения учебно-познавательных и учебно-практических задач;</a:t>
            </a:r>
          </a:p>
          <a:p>
            <a:r>
              <a:rPr lang="ru-RU" dirty="0" smtClean="0"/>
              <a:t>объектом оценки являются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действия</a:t>
            </a:r>
            <a:r>
              <a:rPr lang="ru-RU" dirty="0" smtClean="0"/>
              <a:t>, выполняемые обучающимися с предметным содержанием;</a:t>
            </a:r>
          </a:p>
          <a:p>
            <a:r>
              <a:rPr lang="ru-RU" dirty="0" smtClean="0"/>
              <a:t>необходимость учета принципов технологии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уровневой дифференциации </a:t>
            </a:r>
            <a:r>
              <a:rPr lang="ru-RU" dirty="0" smtClean="0"/>
              <a:t>в процессе формирования и развития предметных результатов;</a:t>
            </a:r>
          </a:p>
          <a:p>
            <a:r>
              <a:rPr lang="ru-RU" dirty="0" smtClean="0"/>
              <a:t>взаимосвязь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предметных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и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метапредметных</a:t>
            </a:r>
            <a:r>
              <a:rPr lang="ru-RU" dirty="0" smtClean="0"/>
              <a:t> результатов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5436" cy="201135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Оценивание предметных, метапредметных и личностных результатов 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(Полнота охвата различных объектов оценивания)</a:t>
            </a:r>
            <a:endParaRPr lang="ru-RU" sz="3100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428868"/>
            <a:ext cx="8715436" cy="428628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Описание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планируемых результатов</a:t>
            </a:r>
            <a:r>
              <a:rPr lang="ru-RU" dirty="0" smtClean="0"/>
              <a:t>,</a:t>
            </a:r>
          </a:p>
          <a:p>
            <a:pPr marL="2058988" indent="0">
              <a:buNone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условий</a:t>
            </a:r>
            <a:r>
              <a:rPr lang="ru-RU" dirty="0" smtClean="0"/>
              <a:t> и </a:t>
            </a:r>
          </a:p>
          <a:p>
            <a:pPr indent="1716088">
              <a:buNone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процессов</a:t>
            </a:r>
            <a:r>
              <a:rPr lang="ru-RU" dirty="0" smtClean="0"/>
              <a:t> их оценивания:</a:t>
            </a:r>
          </a:p>
          <a:p>
            <a:r>
              <a:rPr lang="ru-RU" sz="2800" i="1" dirty="0" smtClean="0"/>
              <a:t>наличие </a:t>
            </a:r>
            <a:r>
              <a:rPr lang="ru-RU" sz="2800" b="1" i="1" dirty="0" smtClean="0"/>
              <a:t>требований</a:t>
            </a:r>
            <a:r>
              <a:rPr lang="ru-RU" sz="2800" i="1" dirty="0" smtClean="0"/>
              <a:t> к </a:t>
            </a:r>
            <a:r>
              <a:rPr lang="ru-RU" sz="2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планируемым результатам</a:t>
            </a:r>
            <a:r>
              <a:rPr lang="ru-RU" sz="2800" i="1" dirty="0" smtClean="0"/>
              <a:t>, к </a:t>
            </a:r>
            <a:r>
              <a:rPr lang="ru-RU" sz="28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КИМ</a:t>
            </a:r>
            <a:r>
              <a:rPr lang="ru-RU" sz="2800" i="1" dirty="0" err="1" smtClean="0"/>
              <a:t>ам</a:t>
            </a:r>
            <a:r>
              <a:rPr lang="ru-RU" sz="2800" i="1" dirty="0" smtClean="0"/>
              <a:t> (в т.ч. </a:t>
            </a:r>
            <a:r>
              <a:rPr lang="ru-RU" sz="2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ККР</a:t>
            </a:r>
            <a:r>
              <a:rPr lang="ru-RU" sz="2800" i="1" dirty="0" smtClean="0"/>
              <a:t> и процедуры ее проведения);</a:t>
            </a:r>
          </a:p>
          <a:p>
            <a:r>
              <a:rPr lang="ru-RU" sz="2800" b="1" i="1" dirty="0" smtClean="0"/>
              <a:t>участие школьников </a:t>
            </a:r>
            <a:r>
              <a:rPr lang="ru-RU" sz="2800" i="1" dirty="0" smtClean="0"/>
              <a:t>в оценивании собственных учебных достижений;</a:t>
            </a:r>
          </a:p>
          <a:p>
            <a:r>
              <a:rPr lang="ru-RU" sz="2800" b="1" i="1" dirty="0" smtClean="0"/>
              <a:t>дополнительный бонус:</a:t>
            </a:r>
            <a:r>
              <a:rPr lang="ru-RU" sz="2800" i="1" dirty="0" smtClean="0"/>
              <a:t> описание алгоритмов организации, проведения и оценки </a:t>
            </a:r>
            <a:r>
              <a:rPr lang="ru-RU" sz="2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проектной и исследовательской деятельности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Технологическая проработанность модели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52578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описание балльной системы за базовый и повышенный уровни освоения предметных результатов (</a:t>
            </a:r>
            <a:r>
              <a:rPr lang="ru-RU" smtClean="0"/>
              <a:t>уровневая дифференциация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описание процедуры текущего оценивания предметных результатов;</a:t>
            </a:r>
          </a:p>
          <a:p>
            <a:r>
              <a:rPr lang="ru-RU" dirty="0" smtClean="0"/>
              <a:t>указание на поэтапное формирование УУД в начальной школе (представление, способ, овладение);</a:t>
            </a:r>
          </a:p>
          <a:p>
            <a:r>
              <a:rPr lang="ru-RU" dirty="0" smtClean="0"/>
              <a:t>описание процедур мониторинга УУД (стартовая, промежуточная, итоговая диагностика);</a:t>
            </a:r>
          </a:p>
          <a:p>
            <a:r>
              <a:rPr lang="ru-RU" dirty="0" smtClean="0"/>
              <a:t>описание процедур промежуточной и итоговой аттестации;</a:t>
            </a:r>
          </a:p>
          <a:p>
            <a:r>
              <a:rPr lang="ru-RU" dirty="0" smtClean="0"/>
              <a:t>наличие требований к </a:t>
            </a:r>
            <a:r>
              <a:rPr lang="ru-RU" dirty="0" err="1" smtClean="0"/>
              <a:t>портфолио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управления СО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Описание распределения </a:t>
            </a:r>
          </a:p>
          <a:p>
            <a:pPr indent="12700">
              <a:buNone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функций, </a:t>
            </a:r>
          </a:p>
          <a:p>
            <a:pPr indent="12700">
              <a:buNone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 </a:t>
            </a:r>
            <a:r>
              <a:rPr lang="ru-RU" dirty="0" smtClean="0"/>
              <a:t>и </a:t>
            </a:r>
          </a:p>
          <a:p>
            <a:pPr indent="12700">
              <a:buNone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обязанностей</a:t>
            </a:r>
            <a:r>
              <a:rPr lang="ru-RU" dirty="0" smtClean="0"/>
              <a:t> между субъектами СО:</a:t>
            </a:r>
          </a:p>
          <a:p>
            <a:pPr indent="12700">
              <a:buNone/>
            </a:pPr>
            <a:endParaRPr lang="ru-RU" dirty="0" smtClean="0"/>
          </a:p>
          <a:p>
            <a:r>
              <a:rPr lang="ru-RU" sz="2800" i="1" dirty="0" smtClean="0"/>
              <a:t>наличие используемой </a:t>
            </a:r>
            <a:r>
              <a:rPr lang="ru-RU" sz="2800" b="1" i="1" dirty="0" smtClean="0"/>
              <a:t>технологии</a:t>
            </a:r>
            <a:r>
              <a:rPr lang="ru-RU" sz="2800" i="1" dirty="0" smtClean="0"/>
              <a:t> (методики, алгоритма) оценивания </a:t>
            </a:r>
            <a:r>
              <a:rPr lang="ru-RU" sz="2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предметных</a:t>
            </a:r>
            <a:r>
              <a:rPr lang="ru-RU" sz="2800" i="1" dirty="0" smtClean="0"/>
              <a:t>, </a:t>
            </a:r>
            <a:r>
              <a:rPr lang="ru-RU" sz="2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метапредметных </a:t>
            </a:r>
            <a:r>
              <a:rPr lang="ru-RU" sz="2800" i="1" dirty="0" smtClean="0"/>
              <a:t>и </a:t>
            </a:r>
            <a:r>
              <a:rPr lang="ru-RU" sz="2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личностных</a:t>
            </a:r>
            <a:r>
              <a:rPr lang="ru-RU" sz="2800" i="1" dirty="0" smtClean="0"/>
              <a:t> результатов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2213</TotalTime>
  <Words>384</Words>
  <PresentationFormat>Экран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Контрольно-оценочная деятельность учителя и ученика в условиях реализации ФГОС</vt:lpstr>
      <vt:lpstr>Цель современного образования</vt:lpstr>
      <vt:lpstr>Планируемые результаты</vt:lpstr>
      <vt:lpstr>Отличительные особенности предметных результатов </vt:lpstr>
      <vt:lpstr> Показатели реализации технологии уровневой дифференциации </vt:lpstr>
      <vt:lpstr>Отличительные особенности предметных результатов </vt:lpstr>
      <vt:lpstr>Оценивание предметных, метапредметных и личностных результатов  (Полнота охвата различных объектов оценивания)</vt:lpstr>
      <vt:lpstr>Технологическая проработанность модели</vt:lpstr>
      <vt:lpstr>Структура управления СО</vt:lpstr>
      <vt:lpstr>Легитимность предлагаемых решений</vt:lpstr>
      <vt:lpstr>Благодарю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Самореализация младших школьников на уроках и внеурочной деятельности как условие развития самоконтроля</dc:title>
  <dc:creator>Лебедевы</dc:creator>
  <cp:lastModifiedBy>KOMP</cp:lastModifiedBy>
  <cp:revision>139</cp:revision>
  <dcterms:created xsi:type="dcterms:W3CDTF">2014-09-14T02:20:05Z</dcterms:created>
  <dcterms:modified xsi:type="dcterms:W3CDTF">2018-11-12T06:33:46Z</dcterms:modified>
</cp:coreProperties>
</file>